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sldIdLst>
    <p:sldId id="256" r:id="rId2"/>
    <p:sldId id="259" r:id="rId3"/>
    <p:sldId id="268" r:id="rId4"/>
    <p:sldId id="269" r:id="rId5"/>
    <p:sldId id="275" r:id="rId6"/>
    <p:sldId id="276" r:id="rId7"/>
    <p:sldId id="278" r:id="rId8"/>
    <p:sldId id="279" r:id="rId9"/>
    <p:sldId id="281" r:id="rId10"/>
    <p:sldId id="274" r:id="rId11"/>
    <p:sldId id="270" r:id="rId12"/>
    <p:sldId id="280" r:id="rId13"/>
    <p:sldId id="282" r:id="rId14"/>
    <p:sldId id="272" r:id="rId15"/>
    <p:sldId id="289" r:id="rId16"/>
    <p:sldId id="283" r:id="rId17"/>
    <p:sldId id="273" r:id="rId18"/>
    <p:sldId id="271" r:id="rId19"/>
    <p:sldId id="284" r:id="rId20"/>
    <p:sldId id="286" r:id="rId21"/>
    <p:sldId id="287" r:id="rId22"/>
    <p:sldId id="288" r:id="rId23"/>
    <p:sldId id="285" r:id="rId24"/>
    <p:sldId id="258" r:id="rId25"/>
    <p:sldId id="267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24" y="-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17.12.2024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17.12.2024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17.12.2024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7853" y="2921167"/>
            <a:ext cx="4829582" cy="101566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Разработка приложения для подготовки к сдаче теоретического экзамена для получения водительского удостоверения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61434" y="4400369"/>
            <a:ext cx="2968705" cy="138499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Выполнил:</a:t>
            </a:r>
            <a:b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</a:b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обучающийся группы 6403-020302</a:t>
            </a:r>
            <a:r>
              <a:rPr lang="en-US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D </a:t>
            </a:r>
            <a:endParaRPr lang="ru-RU" sz="1400" dirty="0">
              <a:solidFill>
                <a:schemeClr val="bg1"/>
              </a:solidFill>
              <a:latin typeface="Elektra Text Pro" panose="02000503030000020004" pitchFamily="50" charset="-52"/>
            </a:endParaRPr>
          </a:p>
          <a:p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К.С. Лапин</a:t>
            </a:r>
            <a:b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</a:b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Руководитель:</a:t>
            </a:r>
            <a:b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</a:b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доцент каф. ПС, к.т.н.</a:t>
            </a:r>
            <a:b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</a:b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Л.С. Зеленко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99501" y="6093318"/>
            <a:ext cx="3846286" cy="30777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Самара 2024</a:t>
            </a: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555F8C-4381-49D5-E219-2E4A55768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E664CE-4F50-429F-FCDB-68F761683287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систем аналогов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B9A24-8129-4D2E-150C-938177952781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 descr="Изображение выглядит как текст, снимок экрана, веб-страница,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94F8D627-104D-0DC4-04D2-73DDB3A5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53" y="1962328"/>
            <a:ext cx="4569805" cy="2933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12E125-C0ED-5F38-6322-49CF310932F7}"/>
              </a:ext>
            </a:extLst>
          </p:cNvPr>
          <p:cNvSpPr txBox="1"/>
          <p:nvPr/>
        </p:nvSpPr>
        <p:spPr>
          <a:xfrm>
            <a:off x="5481888" y="131995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Дром</a:t>
            </a:r>
            <a:r>
              <a:rPr lang="ru-RU" dirty="0"/>
              <a:t> ПДД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CE38F8-572B-7F7B-26CF-1495CEEDD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658" y="1962328"/>
            <a:ext cx="3616672" cy="29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1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F2265-C141-6C81-CCF3-AD4D6A28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F6BA5E-BEC7-512D-DCDD-7AC3C85727C3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систем аналогов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1F385-2D64-50E8-DD1A-09E9579BD1E0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B3C73-0EA4-AB03-DC0B-D530457931D5}"/>
              </a:ext>
            </a:extLst>
          </p:cNvPr>
          <p:cNvSpPr txBox="1"/>
          <p:nvPr/>
        </p:nvSpPr>
        <p:spPr>
          <a:xfrm>
            <a:off x="4586893" y="1235346"/>
            <a:ext cx="337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Проезд перекрестков. Тренажер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3A9F00-92BC-A93A-F0A0-8F734664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06" y="1990725"/>
            <a:ext cx="2781300" cy="287655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6B50E7B9-2D26-D6BE-E3AE-68BC40310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181" y="2169160"/>
            <a:ext cx="5305425" cy="25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7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23C116-E9F5-508C-E136-CBA25058D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6CBD-D976-72A3-88B4-727C0D4155CB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E3D47-3642-0B4D-618D-548605B5534F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42C217F-1B79-F0FD-FABF-1BB2B21B0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97245"/>
              </p:ext>
            </p:extLst>
          </p:nvPr>
        </p:nvGraphicFramePr>
        <p:xfrm>
          <a:off x="1017331" y="1874918"/>
          <a:ext cx="10157337" cy="31081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73248">
                  <a:extLst>
                    <a:ext uri="{9D8B030D-6E8A-4147-A177-3AD203B41FA5}">
                      <a16:colId xmlns:a16="http://schemas.microsoft.com/office/drawing/2014/main" val="1387989094"/>
                    </a:ext>
                  </a:extLst>
                </a:gridCol>
                <a:gridCol w="1379773">
                  <a:extLst>
                    <a:ext uri="{9D8B030D-6E8A-4147-A177-3AD203B41FA5}">
                      <a16:colId xmlns:a16="http://schemas.microsoft.com/office/drawing/2014/main" val="2173813721"/>
                    </a:ext>
                  </a:extLst>
                </a:gridCol>
                <a:gridCol w="2433950">
                  <a:extLst>
                    <a:ext uri="{9D8B030D-6E8A-4147-A177-3AD203B41FA5}">
                      <a16:colId xmlns:a16="http://schemas.microsoft.com/office/drawing/2014/main" val="202815390"/>
                    </a:ext>
                  </a:extLst>
                </a:gridCol>
                <a:gridCol w="1970366">
                  <a:extLst>
                    <a:ext uri="{9D8B030D-6E8A-4147-A177-3AD203B41FA5}">
                      <a16:colId xmlns:a16="http://schemas.microsoft.com/office/drawing/2014/main" val="3519941342"/>
                    </a:ext>
                  </a:extLst>
                </a:gridCol>
              </a:tblGrid>
              <a:tr h="567548">
                <a:tc>
                  <a:txBody>
                    <a:bodyPr/>
                    <a:lstStyle/>
                    <a:p>
                      <a:pPr indent="0" algn="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Название системы</a:t>
                      </a:r>
                    </a:p>
                    <a:p>
                      <a:pPr indent="0" algn="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</a:p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Показатель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«</a:t>
                      </a:r>
                      <a:r>
                        <a:rPr lang="ru-RU" sz="1200" kern="100" dirty="0" err="1">
                          <a:effectLst/>
                          <a:latin typeface="+mn-lt"/>
                        </a:rPr>
                        <a:t>Дром</a:t>
                      </a:r>
                      <a:r>
                        <a:rPr lang="ru-RU" sz="1200" kern="100" dirty="0">
                          <a:effectLst/>
                          <a:latin typeface="+mn-lt"/>
                        </a:rPr>
                        <a:t> ПДД»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200" kern="100" dirty="0">
                          <a:effectLst/>
                          <a:latin typeface="+mn-lt"/>
                        </a:rPr>
                        <a:t>«Проезд перекрестков. Тренажер»</a:t>
                      </a:r>
                      <a:endParaRPr lang="ru-RU" sz="12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14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Разрабатываемая система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6209413"/>
                  </a:ext>
                </a:extLst>
              </a:tr>
              <a:tr h="31393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Все вопросы с теоретического экзамена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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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4942857"/>
                  </a:ext>
                </a:extLst>
              </a:tr>
              <a:tr h="293516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Наличие меню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extLst>
                  <a:ext uri="{0D108BD9-81ED-4DB2-BD59-A6C34878D82A}">
                    <a16:rowId xmlns:a16="http://schemas.microsoft.com/office/drawing/2014/main" val="3349976912"/>
                  </a:ext>
                </a:extLst>
              </a:tr>
              <a:tr h="322197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Подробная информация о неправильном ответе на вопрос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extLst>
                  <a:ext uri="{0D108BD9-81ED-4DB2-BD59-A6C34878D82A}">
                    <a16:rowId xmlns:a16="http://schemas.microsoft.com/office/drawing/2014/main" val="1453227827"/>
                  </a:ext>
                </a:extLst>
              </a:tr>
              <a:tr h="29457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Визуализация дорожной ситуации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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extLst>
                  <a:ext uri="{0D108BD9-81ED-4DB2-BD59-A6C34878D82A}">
                    <a16:rowId xmlns:a16="http://schemas.microsoft.com/office/drawing/2014/main" val="1387464039"/>
                  </a:ext>
                </a:extLst>
              </a:tr>
              <a:tr h="343667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Наличие статистики по решенным билетам/вопросам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extLst>
                  <a:ext uri="{0D108BD9-81ED-4DB2-BD59-A6C34878D82A}">
                    <a16:rowId xmlns:a16="http://schemas.microsoft.com/office/drawing/2014/main" val="1523843580"/>
                  </a:ext>
                </a:extLst>
              </a:tr>
              <a:tr h="306846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Наличие мобильной версии приложения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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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extLst>
                  <a:ext uri="{0D108BD9-81ED-4DB2-BD59-A6C34878D82A}">
                    <a16:rowId xmlns:a16="http://schemas.microsoft.com/office/drawing/2014/main" val="255511563"/>
                  </a:ext>
                </a:extLst>
              </a:tr>
              <a:tr h="33753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Удобный интерфейс приложения</a:t>
                      </a: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dirty="0">
                          <a:effectLst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extLst>
                  <a:ext uri="{0D108BD9-81ED-4DB2-BD59-A6C34878D82A}">
                    <a16:rowId xmlns:a16="http://schemas.microsoft.com/office/drawing/2014/main" val="499398639"/>
                  </a:ext>
                </a:extLst>
              </a:tr>
              <a:tr h="306845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Обязательно наличие сети-интернет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+</a:t>
                      </a:r>
                      <a:endParaRPr lang="ru-RU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539" marR="62539" marT="0" marB="0"/>
                </a:tc>
                <a:extLst>
                  <a:ext uri="{0D108BD9-81ED-4DB2-BD59-A6C34878D82A}">
                    <a16:rowId xmlns:a16="http://schemas.microsoft.com/office/drawing/2014/main" val="3768811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39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15F66-0750-4C7A-B0DA-541A732E8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4CDE82-0203-CAE9-603D-2128247C828A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Структурная схема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8ADC6-FC86-3FF8-4FD2-301F3FC992AB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1D13E6-B33E-F246-7D24-679D2048C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03" y="1791753"/>
            <a:ext cx="9663593" cy="327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1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5CA2E-B2E9-8D09-6AB0-AE779049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3488B-538F-0C22-B647-70D1ABF9CBB7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вариантов использования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D6CE8-7C7A-F224-0DF0-DA38E7AEB500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5EA145-6AE8-CDD2-364D-2DFC5F2E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82" y="1308462"/>
            <a:ext cx="6383111" cy="302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8D935-4F72-3C8D-224A-E9ABC56D2F7C}"/>
              </a:ext>
            </a:extLst>
          </p:cNvPr>
          <p:cNvSpPr txBox="1"/>
          <p:nvPr/>
        </p:nvSpPr>
        <p:spPr>
          <a:xfrm>
            <a:off x="1655778" y="4009494"/>
            <a:ext cx="31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Общая диаграмма вариантов использования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EFB75-F15A-DEFB-FE3E-4249614F6A85}"/>
              </a:ext>
            </a:extLst>
          </p:cNvPr>
          <p:cNvSpPr txBox="1"/>
          <p:nvPr/>
        </p:nvSpPr>
        <p:spPr>
          <a:xfrm>
            <a:off x="6302484" y="4009494"/>
            <a:ext cx="4301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Диаграмма вариантов использования для Обучаемого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A0333A-F837-3562-61EB-593481AAB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38" y="1236133"/>
            <a:ext cx="4509909" cy="28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1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AA7242-9761-CBA7-6F70-5CBF371B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6328C8-62EC-D13D-F744-B6307A580118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Диаграмма вариантов использования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E2BE6-D835-0D1A-4EF6-DDF5223B66A1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827D37-8352-E500-C0A0-36681E61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39" y="934204"/>
            <a:ext cx="7594939" cy="4446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B0847-D6C0-AB27-CA9C-309138738983}"/>
              </a:ext>
            </a:extLst>
          </p:cNvPr>
          <p:cNvSpPr txBox="1"/>
          <p:nvPr/>
        </p:nvSpPr>
        <p:spPr>
          <a:xfrm>
            <a:off x="3082450" y="5380397"/>
            <a:ext cx="60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Диаграмма вариантов использования для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40055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9D405-5CD2-8626-1B73-565C1CD5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82B531-313B-736A-B880-2B6E164906FD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Логическая модель данных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41C47-B5D5-8078-6ACF-7BC5AD98AEE6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9287A1-2418-2F88-A297-FD97C72F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6" t="15088" r="839" b="6315"/>
          <a:stretch/>
        </p:blipFill>
        <p:spPr>
          <a:xfrm>
            <a:off x="1373458" y="2138172"/>
            <a:ext cx="9445084" cy="2581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75792B-7F0E-BEF3-F646-F1510AF6FF3D}"/>
              </a:ext>
            </a:extLst>
          </p:cNvPr>
          <p:cNvSpPr txBox="1"/>
          <p:nvPr/>
        </p:nvSpPr>
        <p:spPr>
          <a:xfrm>
            <a:off x="3841707" y="4719828"/>
            <a:ext cx="337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Логическая модель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000059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907D5-8E5A-BCF0-610F-759E670C0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Picture background">
            <a:extLst>
              <a:ext uri="{FF2B5EF4-FFF2-40B4-BE49-F238E27FC236}">
                <a16:creationId xmlns:a16="http://schemas.microsoft.com/office/drawing/2014/main" id="{EF126867-D217-2BE1-48CD-ED660AE82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86" y="3840076"/>
            <a:ext cx="4183329" cy="235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EDDF3-FDDC-C83C-8585-442B061B4165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Средства реализации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B4C7B-F894-C473-667D-46E65B232686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373E8-7717-4C22-AD66-52F5C24BE629}"/>
              </a:ext>
            </a:extLst>
          </p:cNvPr>
          <p:cNvSpPr txBox="1"/>
          <p:nvPr/>
        </p:nvSpPr>
        <p:spPr>
          <a:xfrm>
            <a:off x="1594492" y="2383680"/>
            <a:ext cx="49868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Среды разработки: </a:t>
            </a:r>
            <a:r>
              <a:rPr lang="en-US" dirty="0"/>
              <a:t>Unity 2022, VS Code 2024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dirty="0" err="1"/>
              <a:t>intellij</a:t>
            </a:r>
            <a:r>
              <a:rPr lang="en-US" dirty="0"/>
              <a:t> idea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Языки программирования: </a:t>
            </a:r>
            <a:r>
              <a:rPr lang="en-US" dirty="0"/>
              <a:t>C#,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Фреймворк: </a:t>
            </a:r>
            <a:r>
              <a:rPr lang="en-US" dirty="0"/>
              <a:t>Spring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СУБД: </a:t>
            </a:r>
            <a:r>
              <a:rPr lang="en-US" dirty="0"/>
              <a:t>PostgreSQL</a:t>
            </a:r>
          </a:p>
          <a:p>
            <a:endParaRPr lang="ru-RU" dirty="0"/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267CEA0-9653-5457-EE04-FC4A37FF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227" y="1944372"/>
            <a:ext cx="1942602" cy="97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842B2A6C-B4E2-1B6B-4090-7C53C0F8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19" y="2884465"/>
            <a:ext cx="2811398" cy="15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6BA51FFA-4186-B190-9EB2-BE099FB3A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447" y="1636766"/>
            <a:ext cx="2220540" cy="133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56091E73-6E03-EA57-6794-F016C6BC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409" y="2804569"/>
            <a:ext cx="1459756" cy="164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DD5E773D-C97A-436C-0D60-19A6FF97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94" y="1798651"/>
            <a:ext cx="978253" cy="92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A87CF2CD-DBFF-5A8E-7533-5DBB5B6F8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952" y="2969090"/>
            <a:ext cx="1096108" cy="10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1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2D263-EB34-D52D-1E85-BE361CE6F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684EE5-11B7-C9C3-BFA3-0F2423E72F66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пользовательского интерфейса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D828A-F243-2155-AA00-8E59F29FF0A1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E48ECF-7416-CCB8-2604-344E840AF3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57" y="2011947"/>
            <a:ext cx="5038405" cy="28341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A86AAA-5E10-F910-DBB3-3075137379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1" y="2011947"/>
            <a:ext cx="5038405" cy="283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612735-106B-60AF-DC35-F4E3E6822C40}"/>
              </a:ext>
            </a:extLst>
          </p:cNvPr>
          <p:cNvSpPr txBox="1"/>
          <p:nvPr/>
        </p:nvSpPr>
        <p:spPr>
          <a:xfrm>
            <a:off x="2193748" y="4852186"/>
            <a:ext cx="24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Страница авторизации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A2D51-2174-35AC-AACC-756D18983E73}"/>
              </a:ext>
            </a:extLst>
          </p:cNvPr>
          <p:cNvSpPr txBox="1"/>
          <p:nvPr/>
        </p:nvSpPr>
        <p:spPr>
          <a:xfrm>
            <a:off x="7858046" y="4852186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Страница регистрации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35424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F7CC41-0A07-B9F1-3999-4CC6C241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7A094-3D3C-B48B-5799-C0612948DA87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пользовательского интерфейса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A0D1E-8F70-F228-14AF-19D84420DF58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939770-FCD3-07C3-55DB-8EB884B24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84" y="902961"/>
            <a:ext cx="4162155" cy="23412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5AB9B6-EBD0-6276-06B2-9B73E53970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83" y="3667471"/>
            <a:ext cx="4162157" cy="23412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3CEE67-7627-1DCF-5ABB-5C0B1DFCC2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54" y="1713657"/>
            <a:ext cx="6098996" cy="3430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3067D8-2178-30A8-0BAF-BC31A67C8CA2}"/>
              </a:ext>
            </a:extLst>
          </p:cNvPr>
          <p:cNvSpPr txBox="1"/>
          <p:nvPr/>
        </p:nvSpPr>
        <p:spPr>
          <a:xfrm>
            <a:off x="1322215" y="3241095"/>
            <a:ext cx="281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Главное меню Обучаемого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6529B5-D0B2-6857-9B30-97C880546604}"/>
              </a:ext>
            </a:extLst>
          </p:cNvPr>
          <p:cNvSpPr txBox="1"/>
          <p:nvPr/>
        </p:nvSpPr>
        <p:spPr>
          <a:xfrm>
            <a:off x="1513517" y="6008684"/>
            <a:ext cx="243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по билетам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798DE-2AE0-FCF8-1D86-C056E4C19B4F}"/>
              </a:ext>
            </a:extLst>
          </p:cNvPr>
          <p:cNvSpPr txBox="1"/>
          <p:nvPr/>
        </p:nvSpPr>
        <p:spPr>
          <a:xfrm>
            <a:off x="7380662" y="5143632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по категориям</a:t>
            </a:r>
          </a:p>
        </p:txBody>
      </p:sp>
    </p:spTree>
    <p:extLst>
      <p:ext uri="{BB962C8B-B14F-4D97-AF65-F5344CB8AC3E}">
        <p14:creationId xmlns:p14="http://schemas.microsoft.com/office/powerpoint/2010/main" val="77196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Постановка задачи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0305" y="1522791"/>
            <a:ext cx="84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Цель: </a:t>
            </a:r>
            <a:r>
              <a:rPr lang="ru-RU" dirty="0"/>
              <a:t>разработка приложения для подготовки к сдаче теоретического экзамена для получения водительского удостоверения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68D59-A3FD-E8EC-9373-B43A5686DB6B}"/>
              </a:ext>
            </a:extLst>
          </p:cNvPr>
          <p:cNvSpPr txBox="1"/>
          <p:nvPr/>
        </p:nvSpPr>
        <p:spPr>
          <a:xfrm>
            <a:off x="1890305" y="2169122"/>
            <a:ext cx="8359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Задачи: 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провести анализ предметной области: </a:t>
            </a:r>
            <a:r>
              <a:rPr lang="ru-RU" dirty="0"/>
              <a:t>изучить основные понятия и определения, изучить содержание билетов для подготовки к теоретическому экзамену</a:t>
            </a:r>
            <a:r>
              <a:rPr lang="ru-RU" dirty="0">
                <a:sym typeface="Helvetica"/>
              </a:rPr>
              <a:t>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выполнить обзор существующих систем-аналогов;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разработать структурную схему системы;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разработать информационно-логический проект системы по методологии UML;</a:t>
            </a:r>
          </a:p>
          <a:p>
            <a:pPr marL="638175" indent="-285750"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ru-RU" dirty="0">
                <a:sym typeface="Helvetica"/>
              </a:rPr>
              <a:t>разработать интерфейс пользователя;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865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17AB7-FA01-0DC9-BE61-808D5156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17E394-43AD-6922-5D77-AF22D640AB7D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пользовательского интерфейса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30E35-53F0-073F-121D-A70363C1CDFB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8AEC7-6598-2974-C15C-DA94FE8704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70" y="865304"/>
            <a:ext cx="5253197" cy="2954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3C8BE5-421C-FD60-BCFD-03EEE75F3E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40" y="865303"/>
            <a:ext cx="5253198" cy="2954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40C777-56DE-A5DC-E1C5-E5E3D030DBF4}"/>
              </a:ext>
            </a:extLst>
          </p:cNvPr>
          <p:cNvSpPr txBox="1"/>
          <p:nvPr/>
        </p:nvSpPr>
        <p:spPr>
          <a:xfrm>
            <a:off x="1559944" y="378981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Страница прохождения вопроса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47B8D-FDFA-B1AF-DE43-B0F448B14773}"/>
              </a:ext>
            </a:extLst>
          </p:cNvPr>
          <p:cNvSpPr txBox="1"/>
          <p:nvPr/>
        </p:nvSpPr>
        <p:spPr>
          <a:xfrm>
            <a:off x="7632319" y="3830001"/>
            <a:ext cx="323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Страница прохождения билета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89694A-8D0F-D125-2F71-1791DD3BF4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48" y="4335302"/>
            <a:ext cx="8370703" cy="1574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F24E8C-C072-A24F-B66E-8F768E5CEA1A}"/>
              </a:ext>
            </a:extLst>
          </p:cNvPr>
          <p:cNvSpPr txBox="1"/>
          <p:nvPr/>
        </p:nvSpPr>
        <p:spPr>
          <a:xfrm>
            <a:off x="3017281" y="5922096"/>
            <a:ext cx="569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Всплывающие окна для информирования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471958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1724F-E157-3CF9-2BEB-1EE5031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0F40FB-DAAE-527D-503A-5DD433BF46C9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пользовательского интерфейса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16AC7-C0C5-4242-FD8B-2642E7BF8A24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D6EE90-DAB5-7EC6-9698-76047D1A0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5" y="872983"/>
            <a:ext cx="4020703" cy="22616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2EE2FC-B6AA-9D15-4ABE-8CFADFBAD1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5" y="3627002"/>
            <a:ext cx="4020704" cy="22616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F112C7-2F68-23F6-A52C-48693ABB63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29" y="1844870"/>
            <a:ext cx="5876434" cy="3305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2F7FFE-DAEE-E6BD-8487-9AFBCE3A86AA}"/>
              </a:ext>
            </a:extLst>
          </p:cNvPr>
          <p:cNvSpPr txBox="1"/>
          <p:nvPr/>
        </p:nvSpPr>
        <p:spPr>
          <a:xfrm>
            <a:off x="904037" y="3128285"/>
            <a:ext cx="327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Главное меню Администратора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41BFE-D89B-52EF-8B83-1646782D72F4}"/>
              </a:ext>
            </a:extLst>
          </p:cNvPr>
          <p:cNvSpPr txBox="1"/>
          <p:nvPr/>
        </p:nvSpPr>
        <p:spPr>
          <a:xfrm>
            <a:off x="1264328" y="5888649"/>
            <a:ext cx="255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по вопросам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9975E-8B7E-399B-17A1-FE3425560881}"/>
              </a:ext>
            </a:extLst>
          </p:cNvPr>
          <p:cNvSpPr txBox="1"/>
          <p:nvPr/>
        </p:nvSpPr>
        <p:spPr>
          <a:xfrm>
            <a:off x="7133002" y="5150364"/>
            <a:ext cx="243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Статистика по билетам</a:t>
            </a:r>
          </a:p>
        </p:txBody>
      </p:sp>
    </p:spTree>
    <p:extLst>
      <p:ext uri="{BB962C8B-B14F-4D97-AF65-F5344CB8AC3E}">
        <p14:creationId xmlns:p14="http://schemas.microsoft.com/office/powerpoint/2010/main" val="351127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38C62-3E14-5BE5-2D40-B6E1ED0D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85C47-5FD2-DE5F-A145-26403A53FDD0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пользовательского интерфейса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CC769-C11C-7524-495E-7107B19E9F28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C28552-69DE-8E6F-157E-99E793C9D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0" y="1940031"/>
            <a:ext cx="5294110" cy="29779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310D83-B971-A419-9041-8412666E2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58" y="1940031"/>
            <a:ext cx="5294110" cy="2977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9C577-9432-AEE1-D64A-E2C8DB660D4C}"/>
              </a:ext>
            </a:extLst>
          </p:cNvPr>
          <p:cNvSpPr txBox="1"/>
          <p:nvPr/>
        </p:nvSpPr>
        <p:spPr>
          <a:xfrm>
            <a:off x="2000727" y="4917968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Страница выбора билета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B9078-FA7E-00A5-07D7-FA91B3A18BB2}"/>
              </a:ext>
            </a:extLst>
          </p:cNvPr>
          <p:cNvSpPr txBox="1"/>
          <p:nvPr/>
        </p:nvSpPr>
        <p:spPr>
          <a:xfrm>
            <a:off x="7707261" y="4917968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Страница выбора вопроса</a:t>
            </a:r>
          </a:p>
        </p:txBody>
      </p:sp>
    </p:spTree>
    <p:extLst>
      <p:ext uri="{BB962C8B-B14F-4D97-AF65-F5344CB8AC3E}">
        <p14:creationId xmlns:p14="http://schemas.microsoft.com/office/powerpoint/2010/main" val="56873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B1B851-8C72-D7EB-DDCE-3888D3A31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A0E952-5F64-1E6E-9F4D-02578251B44B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пользовательского интерфейса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C0F69-E941-ABFE-62D0-9758EE06CBE8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7BB7E6-E7C8-ABC1-31C4-D973CC88C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6" y="931837"/>
            <a:ext cx="3965807" cy="22307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F27B69-A2CB-2105-28D6-5DB31F0D9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1" y="3572802"/>
            <a:ext cx="3965806" cy="2230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0F1F1D-6D7E-1E02-3E22-079AE5BA6A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87" y="1579839"/>
            <a:ext cx="5478104" cy="3108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0972AF-2511-160B-AF8B-34390A3D0357}"/>
              </a:ext>
            </a:extLst>
          </p:cNvPr>
          <p:cNvSpPr txBox="1"/>
          <p:nvPr/>
        </p:nvSpPr>
        <p:spPr>
          <a:xfrm>
            <a:off x="1051853" y="3126961"/>
            <a:ext cx="293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Страница создания вопроса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B9FF1-A5A2-5D21-863E-AF9D393A2131}"/>
              </a:ext>
            </a:extLst>
          </p:cNvPr>
          <p:cNvSpPr txBox="1"/>
          <p:nvPr/>
        </p:nvSpPr>
        <p:spPr>
          <a:xfrm>
            <a:off x="945134" y="5803568"/>
            <a:ext cx="28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Страница создания билета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F0180-493C-97E9-4A9D-6D43BBE98E77}"/>
              </a:ext>
            </a:extLst>
          </p:cNvPr>
          <p:cNvSpPr txBox="1"/>
          <p:nvPr/>
        </p:nvSpPr>
        <p:spPr>
          <a:xfrm>
            <a:off x="5634049" y="4688185"/>
            <a:ext cx="440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Страница конструктора сцены для вопроса</a:t>
            </a:r>
          </a:p>
        </p:txBody>
      </p:sp>
    </p:spTree>
    <p:extLst>
      <p:ext uri="{BB962C8B-B14F-4D97-AF65-F5344CB8AC3E}">
        <p14:creationId xmlns:p14="http://schemas.microsoft.com/office/powerpoint/2010/main" val="3862401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321" y="301539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Демонстрация работы приложения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A240C107-A814-45F8-1DC9-20455D33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732" y="1607104"/>
            <a:ext cx="6477852" cy="364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022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4550" y="3110489"/>
            <a:ext cx="3831772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БЛАГОДАРЮ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EC0F4-9E8B-4266-CC9F-0A149FC53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2AA700-90D6-04BD-965D-80BF82C953B8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02ED7-AEA4-9ACF-13E3-261041FECE5D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CB01C-3CE7-0599-63EA-CD5CF3A793EA}"/>
              </a:ext>
            </a:extLst>
          </p:cNvPr>
          <p:cNvSpPr txBox="1"/>
          <p:nvPr/>
        </p:nvSpPr>
        <p:spPr>
          <a:xfrm>
            <a:off x="1061822" y="1001153"/>
            <a:ext cx="53640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ПДД – свод правил, которые устанавливают единый порядок дорожного движения на всей территории Российской Федерации.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i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000000"/>
                </a:solidFill>
                <a:effectLst/>
              </a:rPr>
              <a:t>Постановление Правительства РФ от 23.10.1993 N 1090 (ред. от 19.04.2024) "О Правилах дорожного движения" (вместе с "Основными положениями по допуску транспортных средств к эксплуатации и обязанности должностных лиц по обеспечению безопасности дорожного движения").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Дорога – обустроенная или приспособленная и используемая для движения транспортных средств полоса земли либо поверхность искусственного сооружения, она может включать в себя несколько проезжих частей, тротуары, обочины и разделительные полосы при их наличии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ru-RU" dirty="0">
              <a:solidFill>
                <a:srgbClr val="000000"/>
              </a:solidFill>
            </a:endParaRPr>
          </a:p>
          <a:p>
            <a:pPr algn="l"/>
            <a:endParaRPr lang="ru-RU" i="0" dirty="0">
              <a:solidFill>
                <a:srgbClr val="000000"/>
              </a:solidFill>
              <a:effectLst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95DC27-B590-B1A6-3A43-5A0F1E5962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242" y="2071088"/>
            <a:ext cx="4821818" cy="2715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44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EAC51-F7D7-61AB-70CC-4B3A47B8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AA8A84-8DBC-BC8C-2C2A-2714ABDC0940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51A15-8A36-4AD3-FA4B-5C978721C3EE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CB213-CF24-9200-A727-414F5F819CD9}"/>
              </a:ext>
            </a:extLst>
          </p:cNvPr>
          <p:cNvSpPr txBox="1"/>
          <p:nvPr/>
        </p:nvSpPr>
        <p:spPr>
          <a:xfrm>
            <a:off x="1202834" y="2258246"/>
            <a:ext cx="3909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Перекресток – место пересечения, примыкания или разветвления дорог на одном уровне, ограниченное воображаемыми линиями, соединяющими соответственно противоположные, наиболее удаленные от центра перекрестка начала закруглений проезжих частей.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61A85-061A-3886-E6B7-74FC230C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8" y="1809115"/>
            <a:ext cx="4681855" cy="3239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6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C24952-6AEF-D993-8645-001D046CF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49161-5E53-3704-38D0-BD599C0E0031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0F253-40CB-F728-8A44-81D44744BF43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A5E3B-B56E-0362-2CF7-4DE4E0270FE1}"/>
              </a:ext>
            </a:extLst>
          </p:cNvPr>
          <p:cNvSpPr txBox="1"/>
          <p:nvPr/>
        </p:nvSpPr>
        <p:spPr>
          <a:xfrm>
            <a:off x="712017" y="1093207"/>
            <a:ext cx="48234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Дорожный знак – элемент обстановки дорог, содержащий условные обозначения или надписи для информирования участников дорожного движения об условиях движения, его особенностях и необходимых режимах, а также о маршруте следования. Представляют собой фигуры определённой формы, размеров и окраски.</a:t>
            </a:r>
          </a:p>
          <a:p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Основные виды знаков: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</a:rPr>
              <a:t>п</a:t>
            </a:r>
            <a:r>
              <a:rPr lang="ru-RU" sz="1800" dirty="0">
                <a:effectLst/>
                <a:ea typeface="Calibri" panose="020F0502020204030204" pitchFamily="34" charset="0"/>
              </a:rPr>
              <a:t>редупреждающие знаки;</a:t>
            </a:r>
            <a:endParaRPr lang="ru-RU" sz="18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</a:rPr>
              <a:t>з</a:t>
            </a:r>
            <a:r>
              <a:rPr lang="ru-RU" sz="1800" dirty="0">
                <a:effectLst/>
                <a:ea typeface="Calibri" panose="020F0502020204030204" pitchFamily="34" charset="0"/>
              </a:rPr>
              <a:t>наки приоритета;</a:t>
            </a:r>
            <a:endParaRPr lang="ru-RU" sz="18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</a:rPr>
              <a:t>з</a:t>
            </a:r>
            <a:r>
              <a:rPr lang="ru-RU" sz="1800" dirty="0">
                <a:effectLst/>
                <a:ea typeface="Calibri" panose="020F0502020204030204" pitchFamily="34" charset="0"/>
              </a:rPr>
              <a:t>апрещающие знаки;</a:t>
            </a:r>
            <a:endParaRPr lang="ru-RU" sz="18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</a:rPr>
              <a:t>п</a:t>
            </a:r>
            <a:r>
              <a:rPr lang="ru-RU" sz="1800" dirty="0">
                <a:effectLst/>
                <a:ea typeface="Calibri" panose="020F0502020204030204" pitchFamily="34" charset="0"/>
              </a:rPr>
              <a:t>редписывающие знаки;</a:t>
            </a:r>
            <a:endParaRPr lang="ru-RU" sz="18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</a:rPr>
              <a:t>з</a:t>
            </a:r>
            <a:r>
              <a:rPr lang="ru-RU" sz="1800" dirty="0">
                <a:effectLst/>
                <a:ea typeface="Calibri" panose="020F0502020204030204" pitchFamily="34" charset="0"/>
              </a:rPr>
              <a:t>наки особых предписаний;</a:t>
            </a:r>
            <a:endParaRPr lang="ru-RU" sz="18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</a:rPr>
              <a:t>и</a:t>
            </a:r>
            <a:r>
              <a:rPr lang="ru-RU" sz="1800" dirty="0">
                <a:effectLst/>
                <a:ea typeface="Calibri" panose="020F0502020204030204" pitchFamily="34" charset="0"/>
              </a:rPr>
              <a:t>нформационные знаки;</a:t>
            </a:r>
            <a:endParaRPr lang="ru-RU" sz="18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</a:rPr>
              <a:t>знаки сервиса;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</a:rPr>
              <a:t>Знаки дополнительной информации.</a:t>
            </a:r>
            <a:endParaRPr lang="ru-RU" sz="1800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C6B7-3ACD-906B-59BF-DF902F412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51" y="1841945"/>
            <a:ext cx="3751795" cy="40525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C832D-5B20-3715-BCE5-C098BF775949}"/>
              </a:ext>
            </a:extLst>
          </p:cNvPr>
          <p:cNvSpPr txBox="1"/>
          <p:nvPr/>
        </p:nvSpPr>
        <p:spPr>
          <a:xfrm>
            <a:off x="7394980" y="1577187"/>
            <a:ext cx="274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Предупреждающие знаки</a:t>
            </a:r>
          </a:p>
        </p:txBody>
      </p:sp>
    </p:spTree>
    <p:extLst>
      <p:ext uri="{BB962C8B-B14F-4D97-AF65-F5344CB8AC3E}">
        <p14:creationId xmlns:p14="http://schemas.microsoft.com/office/powerpoint/2010/main" val="405075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A37F8-161F-1D33-89D6-53ED1786D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снимок экрана, Шриф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83D1B95-1738-38F2-3C66-683DA0288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2"/>
          <a:stretch/>
        </p:blipFill>
        <p:spPr bwMode="auto">
          <a:xfrm>
            <a:off x="6384514" y="1439347"/>
            <a:ext cx="4500245" cy="19896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DF887-9A47-E459-C2A0-59958878663C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D3E99-7EEC-AC5F-DFA4-156AB7969264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CE6DF25-BA4E-FB30-42C7-26F2A997E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1416924"/>
            <a:ext cx="51403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9FEBA3-871B-C1F3-0073-494230BA2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395" y="3649418"/>
            <a:ext cx="4230370" cy="2590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EC4931-E857-DB7C-5565-8F993EB103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58" y="3807170"/>
            <a:ext cx="4667958" cy="25923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3B1265-581A-E2F7-B3C6-A6E276E1A396}"/>
              </a:ext>
            </a:extLst>
          </p:cNvPr>
          <p:cNvSpPr txBox="1"/>
          <p:nvPr/>
        </p:nvSpPr>
        <p:spPr>
          <a:xfrm>
            <a:off x="2456864" y="1047592"/>
            <a:ext cx="195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Знаки приоритета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EB4FB-4907-D7B3-A95D-A997AC8D3AC0}"/>
              </a:ext>
            </a:extLst>
          </p:cNvPr>
          <p:cNvSpPr txBox="1"/>
          <p:nvPr/>
        </p:nvSpPr>
        <p:spPr>
          <a:xfrm>
            <a:off x="2311119" y="3274554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Запрещающие знаки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4DA06C-DAE6-0383-5737-5C1E6ABDAB17}"/>
              </a:ext>
            </a:extLst>
          </p:cNvPr>
          <p:cNvSpPr txBox="1"/>
          <p:nvPr/>
        </p:nvSpPr>
        <p:spPr>
          <a:xfrm>
            <a:off x="6618210" y="981273"/>
            <a:ext cx="609702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64833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Знаки особых предписаний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CB855-D4C4-E396-0D81-65B2BBF1698C}"/>
              </a:ext>
            </a:extLst>
          </p:cNvPr>
          <p:cNvSpPr txBox="1"/>
          <p:nvPr/>
        </p:nvSpPr>
        <p:spPr>
          <a:xfrm>
            <a:off x="6903209" y="3349096"/>
            <a:ext cx="635784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64833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Предписывающие знаки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24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5F5164-6EA4-63B4-1B11-59C3C960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1E3D22-ADAA-C82C-5D0E-AF71832FB337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10F6A-8611-8153-33FA-75B926411597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11" name="Рисунок 10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D840E753-31A8-5609-0119-A681EC50E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3" y="2024061"/>
            <a:ext cx="369697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Изображение выглядит как текст, снимок экрана, дисплей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35E3365-97A9-CA33-77E0-77E8ED724E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" b="7297"/>
          <a:stretch/>
        </p:blipFill>
        <p:spPr bwMode="auto">
          <a:xfrm>
            <a:off x="4747886" y="2024061"/>
            <a:ext cx="2971800" cy="26758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B7F9FE-8C1D-3639-771F-3C1F31BC481C}"/>
              </a:ext>
            </a:extLst>
          </p:cNvPr>
          <p:cNvSpPr txBox="1"/>
          <p:nvPr/>
        </p:nvSpPr>
        <p:spPr>
          <a:xfrm>
            <a:off x="890131" y="1565987"/>
            <a:ext cx="320927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64833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Информационные знаки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45025-3D6C-0CFF-00F8-BF561EC7FCFC}"/>
              </a:ext>
            </a:extLst>
          </p:cNvPr>
          <p:cNvSpPr txBox="1"/>
          <p:nvPr/>
        </p:nvSpPr>
        <p:spPr>
          <a:xfrm>
            <a:off x="5058688" y="1565987"/>
            <a:ext cx="235019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648335" algn="l"/>
              </a:tabLs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З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наки сервиса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F202EC7-AB25-B5D4-3D27-3E24B25202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797" y="1937618"/>
            <a:ext cx="2698726" cy="28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887BDB-1418-BA9C-32A0-346EFB8F3260}"/>
              </a:ext>
            </a:extLst>
          </p:cNvPr>
          <p:cNvSpPr txBox="1"/>
          <p:nvPr/>
        </p:nvSpPr>
        <p:spPr>
          <a:xfrm>
            <a:off x="7408884" y="1550735"/>
            <a:ext cx="609704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64833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Знаки дополнительной информации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9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9A01E-34A4-6C45-BD5C-1E0C1DE80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2FE1B5-E673-B0D8-551E-C34B21546FAC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368E5-9FD7-5FE4-231C-5610C19D35CE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 descr="Изображение выглядит как текст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D9D2378-3060-111A-7736-FA0CFF7E41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93" y="1286793"/>
            <a:ext cx="3858260" cy="3599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C676A-3AF3-F7FE-DD60-AE7CAE3E4561}"/>
              </a:ext>
            </a:extLst>
          </p:cNvPr>
          <p:cNvSpPr txBox="1"/>
          <p:nvPr/>
        </p:nvSpPr>
        <p:spPr>
          <a:xfrm>
            <a:off x="1031117" y="1286793"/>
            <a:ext cx="39888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Светофор – устройство для регулирования движения транспорта и пешеходов, в котором используются сигнальные огни и другие световые сигналы.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78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7A2DF-AABA-D0EC-F856-AC8C0C1BB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0B2167-9171-68B4-D1BD-9CE1F95EA853}"/>
              </a:ext>
            </a:extLst>
          </p:cNvPr>
          <p:cNvSpPr txBox="1"/>
          <p:nvPr/>
        </p:nvSpPr>
        <p:spPr>
          <a:xfrm>
            <a:off x="2351321" y="301532"/>
            <a:ext cx="789867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Описание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BD30A-0F79-E94A-CA17-81EA28A7A2A9}"/>
              </a:ext>
            </a:extLst>
          </p:cNvPr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pic>
        <p:nvPicPr>
          <p:cNvPr id="2" name="Рисунок 1" descr="Изображение выглядит как текст, снимок экрана, Веб-сай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07A081E0-93D1-9F1F-F942-4E36AE65A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85" y="1011500"/>
            <a:ext cx="6242928" cy="48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7ECFA-207F-1A57-732A-0037F65B50DD}"/>
              </a:ext>
            </a:extLst>
          </p:cNvPr>
          <p:cNvSpPr txBox="1"/>
          <p:nvPr/>
        </p:nvSpPr>
        <p:spPr>
          <a:xfrm>
            <a:off x="452599" y="1011500"/>
            <a:ext cx="45489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Порядок сдачи теоретического экзамена:</a:t>
            </a:r>
          </a:p>
          <a:p>
            <a:pPr indent="450215" algn="just"/>
            <a:endParaRPr lang="ru-RU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r>
              <a:rPr lang="ru-RU" dirty="0">
                <a:solidFill>
                  <a:srgbClr val="000000"/>
                </a:solidFill>
                <a:ea typeface="Times New Roman" panose="02020603050405020304" pitchFamily="18" charset="0"/>
              </a:rPr>
              <a:t>20 минут на сдачу</a:t>
            </a:r>
            <a:r>
              <a:rPr lang="ru-RU" dirty="0">
                <a:effectLst/>
                <a:ea typeface="Times New Roman" panose="02020603050405020304" pitchFamily="18" charset="0"/>
              </a:rPr>
              <a:t>;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r>
              <a:rPr lang="ru-RU" dirty="0">
                <a:effectLst/>
                <a:ea typeface="Times New Roman" panose="02020603050405020304" pitchFamily="18" charset="0"/>
              </a:rPr>
              <a:t>в билете 20 вопросов;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r>
              <a:rPr lang="ru-RU" dirty="0">
                <a:effectLst/>
                <a:ea typeface="Times New Roman" panose="02020603050405020304" pitchFamily="18" charset="0"/>
              </a:rPr>
              <a:t>4 темы</a:t>
            </a:r>
            <a:r>
              <a:rPr lang="ru-RU" dirty="0">
                <a:ea typeface="Times New Roman" panose="02020603050405020304" pitchFamily="18" charset="0"/>
              </a:rPr>
              <a:t>,</a:t>
            </a:r>
            <a:r>
              <a:rPr lang="ru-RU" dirty="0">
                <a:effectLst/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в</a:t>
            </a:r>
            <a:r>
              <a:rPr lang="ru-RU" dirty="0">
                <a:effectLst/>
                <a:ea typeface="Times New Roman" panose="02020603050405020304" pitchFamily="18" charset="0"/>
              </a:rPr>
              <a:t> каждой теме по 5 вопросов.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r>
              <a:rPr lang="ru-RU" dirty="0">
                <a:effectLst/>
                <a:ea typeface="Times New Roman" panose="02020603050405020304" pitchFamily="18" charset="0"/>
              </a:rPr>
              <a:t>1 ошибка + 5 дополнительных вопросов и +5 минут дополнительного времени;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r>
              <a:rPr lang="ru-RU" dirty="0">
                <a:ea typeface="Times New Roman" panose="02020603050405020304" pitchFamily="18" charset="0"/>
              </a:rPr>
              <a:t>всего допускается 2 ошибки в несмежных темах</a:t>
            </a:r>
            <a:r>
              <a:rPr lang="ru-RU" dirty="0">
                <a:effectLst/>
                <a:ea typeface="Times New Roman" panose="02020603050405020304" pitchFamily="18" charset="0"/>
              </a:rPr>
              <a:t>;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endParaRPr lang="ru-RU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630555" algn="l"/>
              </a:tabLst>
            </a:pPr>
            <a:r>
              <a:rPr lang="ru-RU" dirty="0">
                <a:effectLst/>
                <a:ea typeface="Times New Roman" panose="02020603050405020304" pitchFamily="18" charset="0"/>
              </a:rPr>
              <a:t>если 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экзаменующийся </a:t>
            </a:r>
            <a:r>
              <a:rPr lang="ru-RU" dirty="0">
                <a:effectLst/>
                <a:ea typeface="Times New Roman" panose="02020603050405020304" pitchFamily="18" charset="0"/>
              </a:rPr>
              <a:t>уложились в 20 минут и без ошибок ответили на все вопросы, то теоретический экзамен для него пройден.</a:t>
            </a:r>
          </a:p>
        </p:txBody>
      </p:sp>
    </p:spTree>
    <p:extLst>
      <p:ext uri="{BB962C8B-B14F-4D97-AF65-F5344CB8AC3E}">
        <p14:creationId xmlns:p14="http://schemas.microsoft.com/office/powerpoint/2010/main" val="36278242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</TotalTime>
  <Words>673</Words>
  <Application>Microsoft Office PowerPoint</Application>
  <PresentationFormat>Широкоэкранный</PresentationFormat>
  <Paragraphs>169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Elektra Medium Pro</vt:lpstr>
      <vt:lpstr>Elektra Text Pro</vt:lpstr>
      <vt:lpstr>Helvetica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Константин Лапин</cp:lastModifiedBy>
  <cp:revision>28</cp:revision>
  <dcterms:created xsi:type="dcterms:W3CDTF">2016-03-09T10:31:39Z</dcterms:created>
  <dcterms:modified xsi:type="dcterms:W3CDTF">2024-12-18T03:03:55Z</dcterms:modified>
</cp:coreProperties>
</file>